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56" r:id="rId5"/>
    <p:sldId id="259" r:id="rId6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94"/>
    <a:srgbClr val="B01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978077-E889-43A1-833B-F227D48533CD}" v="20" dt="2022-12-12T17:22:07.9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9"/>
    <p:restoredTop sz="96327"/>
  </p:normalViewPr>
  <p:slideViewPr>
    <p:cSldViewPr snapToGrid="0">
      <p:cViewPr varScale="1">
        <p:scale>
          <a:sx n="123" d="100"/>
          <a:sy n="123" d="100"/>
        </p:scale>
        <p:origin x="27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2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3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47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7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57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4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70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55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0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82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70DF1-866E-C549-8ADB-7E9935D73941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B1DDD-B306-6445-839B-F79E5CE67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36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A693D0-DFEF-489E-7FD2-9B8AD75AB276}"/>
              </a:ext>
            </a:extLst>
          </p:cNvPr>
          <p:cNvSpPr txBox="1"/>
          <p:nvPr/>
        </p:nvSpPr>
        <p:spPr>
          <a:xfrm>
            <a:off x="421240" y="493160"/>
            <a:ext cx="8219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01C33"/>
                </a:solidFill>
                <a:latin typeface="Century Gothic" panose="020B0502020202020204" pitchFamily="34" charset="0"/>
              </a:rPr>
              <a:t>SMART Goal Matrix Template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28C824-190D-894E-3EF9-7A1B370D25BD}"/>
              </a:ext>
            </a:extLst>
          </p:cNvPr>
          <p:cNvSpPr txBox="1"/>
          <p:nvPr/>
        </p:nvSpPr>
        <p:spPr>
          <a:xfrm>
            <a:off x="4643920" y="6436758"/>
            <a:ext cx="4159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en-US" sz="1000" b="1" spc="250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GOAL SETTING</a:t>
            </a:r>
          </a:p>
        </p:txBody>
      </p:sp>
      <p:pic>
        <p:nvPicPr>
          <p:cNvPr id="10" name="Picture 9" descr="U Health_horizontal_cmyk.eps">
            <a:extLst>
              <a:ext uri="{FF2B5EF4-FFF2-40B4-BE49-F238E27FC236}">
                <a16:creationId xmlns:a16="http://schemas.microsoft.com/office/drawing/2014/main" id="{BC299359-0E1D-C9E1-C2FC-E13B3B871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85" y="6235279"/>
            <a:ext cx="1299104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AE77C9-8B21-3654-2683-96A065E74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486173"/>
              </p:ext>
            </p:extLst>
          </p:nvPr>
        </p:nvGraphicFramePr>
        <p:xfrm>
          <a:off x="482885" y="1085204"/>
          <a:ext cx="8229600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2960">
                  <a:extLst>
                    <a:ext uri="{9D8B030D-6E8A-4147-A177-3AD203B41FA5}">
                      <a16:colId xmlns:a16="http://schemas.microsoft.com/office/drawing/2014/main" val="712692386"/>
                    </a:ext>
                  </a:extLst>
                </a:gridCol>
                <a:gridCol w="2150028">
                  <a:extLst>
                    <a:ext uri="{9D8B030D-6E8A-4147-A177-3AD203B41FA5}">
                      <a16:colId xmlns:a16="http://schemas.microsoft.com/office/drawing/2014/main" val="4108905395"/>
                    </a:ext>
                  </a:extLst>
                </a:gridCol>
                <a:gridCol w="5366612">
                  <a:extLst>
                    <a:ext uri="{9D8B030D-6E8A-4147-A177-3AD203B41FA5}">
                      <a16:colId xmlns:a16="http://schemas.microsoft.com/office/drawing/2014/main" val="33147212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Specific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Clearly define the goal you want to achieve.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133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Measurable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Make sure you can track your progress with clear measurements.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37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A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Achievable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Set a realistic and challenging goal that you can reasonably reach.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87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/>
                        </a:rPr>
                        <a:t>R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Relevant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/>
                        </a:rPr>
                        <a:t>Ensure the goal is important and aligned with your priorities.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69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T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Time-bound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Set a deadline for when you want to achieve the goal.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25969"/>
                  </a:ext>
                </a:extLst>
              </a:tr>
            </a:tbl>
          </a:graphicData>
        </a:graphic>
      </p:graphicFrame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3C3265F-B6AE-A47E-EC0D-C3851B930E7B}"/>
              </a:ext>
            </a:extLst>
          </p:cNvPr>
          <p:cNvCxnSpPr>
            <a:cxnSpLocks/>
          </p:cNvCxnSpPr>
          <p:nvPr/>
        </p:nvCxnSpPr>
        <p:spPr>
          <a:xfrm>
            <a:off x="1282415" y="1395330"/>
            <a:ext cx="54864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9FC59A-D911-EDE5-8AB9-CB9B489D96EA}"/>
              </a:ext>
            </a:extLst>
          </p:cNvPr>
          <p:cNvCxnSpPr>
            <a:cxnSpLocks/>
          </p:cNvCxnSpPr>
          <p:nvPr/>
        </p:nvCxnSpPr>
        <p:spPr>
          <a:xfrm>
            <a:off x="1282415" y="2140012"/>
            <a:ext cx="82296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373F3A1-92FF-EE9F-BF36-06014233D1DD}"/>
              </a:ext>
            </a:extLst>
          </p:cNvPr>
          <p:cNvCxnSpPr>
            <a:cxnSpLocks/>
          </p:cNvCxnSpPr>
          <p:nvPr/>
        </p:nvCxnSpPr>
        <p:spPr>
          <a:xfrm>
            <a:off x="1282415" y="2877766"/>
            <a:ext cx="82296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57C59BB-14DA-E83E-D14C-C47C0C7AA8B1}"/>
              </a:ext>
            </a:extLst>
          </p:cNvPr>
          <p:cNvCxnSpPr>
            <a:cxnSpLocks/>
          </p:cNvCxnSpPr>
          <p:nvPr/>
        </p:nvCxnSpPr>
        <p:spPr>
          <a:xfrm>
            <a:off x="1282415" y="3625910"/>
            <a:ext cx="64008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B392496-8D3E-6572-3D77-99C0AB855501}"/>
              </a:ext>
            </a:extLst>
          </p:cNvPr>
          <p:cNvCxnSpPr>
            <a:cxnSpLocks/>
          </p:cNvCxnSpPr>
          <p:nvPr/>
        </p:nvCxnSpPr>
        <p:spPr>
          <a:xfrm>
            <a:off x="1282415" y="4363663"/>
            <a:ext cx="82296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A5A020-3E52-BDD1-656F-09CCFEDB5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020891"/>
              </p:ext>
            </p:extLst>
          </p:nvPr>
        </p:nvGraphicFramePr>
        <p:xfrm>
          <a:off x="482885" y="5016316"/>
          <a:ext cx="82296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2960">
                  <a:extLst>
                    <a:ext uri="{9D8B030D-6E8A-4147-A177-3AD203B41FA5}">
                      <a16:colId xmlns:a16="http://schemas.microsoft.com/office/drawing/2014/main" val="1704410287"/>
                    </a:ext>
                  </a:extLst>
                </a:gridCol>
                <a:gridCol w="2150028">
                  <a:extLst>
                    <a:ext uri="{9D8B030D-6E8A-4147-A177-3AD203B41FA5}">
                      <a16:colId xmlns:a16="http://schemas.microsoft.com/office/drawing/2014/main" val="3873472311"/>
                    </a:ext>
                  </a:extLst>
                </a:gridCol>
                <a:gridCol w="5366612">
                  <a:extLst>
                    <a:ext uri="{9D8B030D-6E8A-4147-A177-3AD203B41FA5}">
                      <a16:colId xmlns:a16="http://schemas.microsoft.com/office/drawing/2014/main" val="2763245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SMART Goal Statement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Once you have your SMART goal, make it easy to communicate.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07956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C06705D-7A1C-06B5-D318-ED43F3301F82}"/>
              </a:ext>
            </a:extLst>
          </p:cNvPr>
          <p:cNvCxnSpPr>
            <a:cxnSpLocks/>
          </p:cNvCxnSpPr>
          <p:nvPr/>
        </p:nvCxnSpPr>
        <p:spPr>
          <a:xfrm>
            <a:off x="1282415" y="5336945"/>
            <a:ext cx="164592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19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A693D0-DFEF-489E-7FD2-9B8AD75AB276}"/>
              </a:ext>
            </a:extLst>
          </p:cNvPr>
          <p:cNvSpPr txBox="1"/>
          <p:nvPr/>
        </p:nvSpPr>
        <p:spPr>
          <a:xfrm>
            <a:off x="421240" y="493160"/>
            <a:ext cx="8219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01C33"/>
                </a:solidFill>
                <a:latin typeface="Century Gothic" panose="020B0502020202020204" pitchFamily="34" charset="0"/>
              </a:rPr>
              <a:t>SMART Goal Matrix </a:t>
            </a:r>
            <a:r>
              <a:rPr lang="en-US" b="1" dirty="0">
                <a:solidFill>
                  <a:srgbClr val="0070C0"/>
                </a:solidFill>
                <a:latin typeface="Century Gothic" panose="020B0502020202020204" pitchFamily="34" charset="0"/>
              </a:rPr>
              <a:t>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28C824-190D-894E-3EF9-7A1B370D25BD}"/>
              </a:ext>
            </a:extLst>
          </p:cNvPr>
          <p:cNvSpPr txBox="1"/>
          <p:nvPr/>
        </p:nvSpPr>
        <p:spPr>
          <a:xfrm>
            <a:off x="4643920" y="6436758"/>
            <a:ext cx="4159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en-US" sz="1000" b="1" spc="250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GOAL SETTING</a:t>
            </a:r>
          </a:p>
        </p:txBody>
      </p:sp>
      <p:pic>
        <p:nvPicPr>
          <p:cNvPr id="10" name="Picture 9" descr="U Health_horizontal_cmyk.eps">
            <a:extLst>
              <a:ext uri="{FF2B5EF4-FFF2-40B4-BE49-F238E27FC236}">
                <a16:creationId xmlns:a16="http://schemas.microsoft.com/office/drawing/2014/main" id="{BC299359-0E1D-C9E1-C2FC-E13B3B871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85" y="6235279"/>
            <a:ext cx="1299104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AE77C9-8B21-3654-2683-96A065E7438E}"/>
              </a:ext>
            </a:extLst>
          </p:cNvPr>
          <p:cNvGraphicFramePr>
            <a:graphicFrameLocks noGrp="1"/>
          </p:cNvGraphicFramePr>
          <p:nvPr/>
        </p:nvGraphicFramePr>
        <p:xfrm>
          <a:off x="482885" y="1085204"/>
          <a:ext cx="8229600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2960">
                  <a:extLst>
                    <a:ext uri="{9D8B030D-6E8A-4147-A177-3AD203B41FA5}">
                      <a16:colId xmlns:a16="http://schemas.microsoft.com/office/drawing/2014/main" val="712692386"/>
                    </a:ext>
                  </a:extLst>
                </a:gridCol>
                <a:gridCol w="2150028">
                  <a:extLst>
                    <a:ext uri="{9D8B030D-6E8A-4147-A177-3AD203B41FA5}">
                      <a16:colId xmlns:a16="http://schemas.microsoft.com/office/drawing/2014/main" val="4108905395"/>
                    </a:ext>
                  </a:extLst>
                </a:gridCol>
                <a:gridCol w="5366612">
                  <a:extLst>
                    <a:ext uri="{9D8B030D-6E8A-4147-A177-3AD203B41FA5}">
                      <a16:colId xmlns:a16="http://schemas.microsoft.com/office/drawing/2014/main" val="33147212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Specific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Clearly define the goal you want to achieve.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133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Measurable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Make sure you can track your progress with clear measurements.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37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A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Achievable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Set a realistic and challenging goal that you can reasonably reach.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87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/>
                        </a:rPr>
                        <a:t>R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Relevant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/>
                        </a:rPr>
                        <a:t>Ensure the goal is important and aligned with your priorities.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69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T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Time-bound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Set a deadline for when you want to achieve the goal.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25969"/>
                  </a:ext>
                </a:extLst>
              </a:tr>
            </a:tbl>
          </a:graphicData>
        </a:graphic>
      </p:graphicFrame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3C3265F-B6AE-A47E-EC0D-C3851B930E7B}"/>
              </a:ext>
            </a:extLst>
          </p:cNvPr>
          <p:cNvCxnSpPr>
            <a:cxnSpLocks/>
          </p:cNvCxnSpPr>
          <p:nvPr/>
        </p:nvCxnSpPr>
        <p:spPr>
          <a:xfrm>
            <a:off x="1282415" y="1395330"/>
            <a:ext cx="54864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9FC59A-D911-EDE5-8AB9-CB9B489D96EA}"/>
              </a:ext>
            </a:extLst>
          </p:cNvPr>
          <p:cNvCxnSpPr>
            <a:cxnSpLocks/>
          </p:cNvCxnSpPr>
          <p:nvPr/>
        </p:nvCxnSpPr>
        <p:spPr>
          <a:xfrm>
            <a:off x="1282415" y="2140012"/>
            <a:ext cx="82296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373F3A1-92FF-EE9F-BF36-06014233D1DD}"/>
              </a:ext>
            </a:extLst>
          </p:cNvPr>
          <p:cNvCxnSpPr>
            <a:cxnSpLocks/>
          </p:cNvCxnSpPr>
          <p:nvPr/>
        </p:nvCxnSpPr>
        <p:spPr>
          <a:xfrm>
            <a:off x="1282415" y="2877766"/>
            <a:ext cx="82296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57C59BB-14DA-E83E-D14C-C47C0C7AA8B1}"/>
              </a:ext>
            </a:extLst>
          </p:cNvPr>
          <p:cNvCxnSpPr>
            <a:cxnSpLocks/>
          </p:cNvCxnSpPr>
          <p:nvPr/>
        </p:nvCxnSpPr>
        <p:spPr>
          <a:xfrm>
            <a:off x="1282415" y="3625910"/>
            <a:ext cx="64008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B392496-8D3E-6572-3D77-99C0AB855501}"/>
              </a:ext>
            </a:extLst>
          </p:cNvPr>
          <p:cNvCxnSpPr>
            <a:cxnSpLocks/>
          </p:cNvCxnSpPr>
          <p:nvPr/>
        </p:nvCxnSpPr>
        <p:spPr>
          <a:xfrm>
            <a:off x="1282415" y="4363663"/>
            <a:ext cx="82296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A5A020-3E52-BDD1-656F-09CCFEDB5058}"/>
              </a:ext>
            </a:extLst>
          </p:cNvPr>
          <p:cNvGraphicFramePr>
            <a:graphicFrameLocks noGrp="1"/>
          </p:cNvGraphicFramePr>
          <p:nvPr/>
        </p:nvGraphicFramePr>
        <p:xfrm>
          <a:off x="482885" y="5016316"/>
          <a:ext cx="82296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2960">
                  <a:extLst>
                    <a:ext uri="{9D8B030D-6E8A-4147-A177-3AD203B41FA5}">
                      <a16:colId xmlns:a16="http://schemas.microsoft.com/office/drawing/2014/main" val="1704410287"/>
                    </a:ext>
                  </a:extLst>
                </a:gridCol>
                <a:gridCol w="2150028">
                  <a:extLst>
                    <a:ext uri="{9D8B030D-6E8A-4147-A177-3AD203B41FA5}">
                      <a16:colId xmlns:a16="http://schemas.microsoft.com/office/drawing/2014/main" val="3873472311"/>
                    </a:ext>
                  </a:extLst>
                </a:gridCol>
                <a:gridCol w="5366612">
                  <a:extLst>
                    <a:ext uri="{9D8B030D-6E8A-4147-A177-3AD203B41FA5}">
                      <a16:colId xmlns:a16="http://schemas.microsoft.com/office/drawing/2014/main" val="2763245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</a:t>
                      </a:r>
                    </a:p>
                  </a:txBody>
                  <a:tcPr marT="91440" marB="9144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9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SMART Goal Statement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Once you have your SMART goal, make it easy to communicate.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07956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C06705D-7A1C-06B5-D318-ED43F3301F82}"/>
              </a:ext>
            </a:extLst>
          </p:cNvPr>
          <p:cNvCxnSpPr>
            <a:cxnSpLocks/>
          </p:cNvCxnSpPr>
          <p:nvPr/>
        </p:nvCxnSpPr>
        <p:spPr>
          <a:xfrm>
            <a:off x="1282415" y="5336945"/>
            <a:ext cx="1645920" cy="0"/>
          </a:xfrm>
          <a:prstGeom prst="line">
            <a:avLst/>
          </a:prstGeom>
          <a:ln w="28575">
            <a:solidFill>
              <a:srgbClr val="009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7F4B0AD-C4A1-7EFC-04B7-F717F4954065}"/>
              </a:ext>
            </a:extLst>
          </p:cNvPr>
          <p:cNvSpPr txBox="1"/>
          <p:nvPr/>
        </p:nvSpPr>
        <p:spPr>
          <a:xfrm>
            <a:off x="3466574" y="5035346"/>
            <a:ext cx="52694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1200" dirty="0">
                <a:solidFill>
                  <a:srgbClr val="0070C0"/>
                </a:solidFill>
                <a:effectLst/>
                <a:latin typeface="Bradley Hand" pitchFamily="2" charset="77"/>
              </a:rPr>
              <a:t>Improve patient experience communications about new medications by 1% (from 86% to 87%) of patients by 6/30/2025.</a:t>
            </a:r>
            <a:endParaRPr lang="en-US" sz="1400" dirty="0">
              <a:solidFill>
                <a:srgbClr val="0070C0"/>
              </a:solidFill>
              <a:latin typeface="Bradley Hand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4DF647-E943-3CDB-8648-CAE13B780843}"/>
              </a:ext>
            </a:extLst>
          </p:cNvPr>
          <p:cNvSpPr txBox="1"/>
          <p:nvPr/>
        </p:nvSpPr>
        <p:spPr>
          <a:xfrm>
            <a:off x="3466574" y="1111259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1200" dirty="0">
                <a:solidFill>
                  <a:srgbClr val="0070C0"/>
                </a:solidFill>
                <a:effectLst/>
                <a:latin typeface="Bradley Hand" pitchFamily="2" charset="77"/>
              </a:rPr>
              <a:t>Improve communications with patients about new medications.</a:t>
            </a:r>
            <a:endParaRPr lang="en-US" sz="1400" dirty="0">
              <a:solidFill>
                <a:srgbClr val="0070C0"/>
              </a:solidFill>
              <a:latin typeface="Bradley Hand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3BB8BF-EC1C-4C9C-0241-ED1BDEC39A17}"/>
              </a:ext>
            </a:extLst>
          </p:cNvPr>
          <p:cNvSpPr txBox="1"/>
          <p:nvPr/>
        </p:nvSpPr>
        <p:spPr>
          <a:xfrm>
            <a:off x="3466574" y="186120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1200" dirty="0">
                <a:solidFill>
                  <a:srgbClr val="0070C0"/>
                </a:solidFill>
                <a:effectLst/>
                <a:latin typeface="Bradley Hand" pitchFamily="2" charset="77"/>
              </a:rPr>
              <a:t>Improve by 1% of baseline = 87%.</a:t>
            </a:r>
            <a:endParaRPr lang="en-US" sz="1400" dirty="0">
              <a:solidFill>
                <a:srgbClr val="0070C0"/>
              </a:solidFill>
              <a:latin typeface="Bradley Hand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3FBB25-8E6F-D807-B822-194934EEBB84}"/>
              </a:ext>
            </a:extLst>
          </p:cNvPr>
          <p:cNvSpPr txBox="1"/>
          <p:nvPr/>
        </p:nvSpPr>
        <p:spPr>
          <a:xfrm>
            <a:off x="3466574" y="2596402"/>
            <a:ext cx="49708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1200" dirty="0">
                <a:solidFill>
                  <a:srgbClr val="0070C0"/>
                </a:solidFill>
                <a:effectLst/>
                <a:latin typeface="Bradley Hand" pitchFamily="2" charset="77"/>
              </a:rPr>
              <a:t>We will use last year’s goal of 86% as our baseline measure.</a:t>
            </a:r>
            <a:endParaRPr lang="en-US" sz="1400" dirty="0">
              <a:solidFill>
                <a:srgbClr val="0070C0"/>
              </a:solidFill>
              <a:latin typeface="Bradley Hand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7842B1-8F49-5046-60E4-D4744C05E1C6}"/>
              </a:ext>
            </a:extLst>
          </p:cNvPr>
          <p:cNvSpPr txBox="1"/>
          <p:nvPr/>
        </p:nvSpPr>
        <p:spPr>
          <a:xfrm>
            <a:off x="3466574" y="3350857"/>
            <a:ext cx="5111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Bradley Hand" pitchFamily="2" charset="77"/>
              </a:rPr>
              <a:t>Patient experience is one of the Hospitals &amp; Clinics operational goal pillars.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16C6A3-CC70-363F-8E96-73C2092B5A29}"/>
              </a:ext>
            </a:extLst>
          </p:cNvPr>
          <p:cNvSpPr txBox="1"/>
          <p:nvPr/>
        </p:nvSpPr>
        <p:spPr>
          <a:xfrm>
            <a:off x="3466574" y="408066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1200" dirty="0">
                <a:solidFill>
                  <a:srgbClr val="0070C0"/>
                </a:solidFill>
                <a:effectLst/>
                <a:latin typeface="Bradley Hand" pitchFamily="2" charset="77"/>
              </a:rPr>
              <a:t>By the end of this fiscal year =  June 30, 2025.</a:t>
            </a:r>
            <a:endParaRPr lang="en-US" sz="1400" dirty="0">
              <a:solidFill>
                <a:srgbClr val="0070C0"/>
              </a:solidFill>
              <a:latin typeface="Bradley H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46128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ef09601-4868-48b4-a078-4b8f29737a0c" xsi:nil="true"/>
    <Editor0 xmlns="660d8332-da62-4101-9d3a-2ba9b9eef847" xsi:nil="true"/>
    <lcf76f155ced4ddcb4097134ff3c332f xmlns="660d8332-da62-4101-9d3a-2ba9b9eef84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E721B2E9950849B8818D2248195DEC" ma:contentTypeVersion="19" ma:contentTypeDescription="Create a new document." ma:contentTypeScope="" ma:versionID="3b78928c7372f6cdb3090c44f0d23064">
  <xsd:schema xmlns:xsd="http://www.w3.org/2001/XMLSchema" xmlns:xs="http://www.w3.org/2001/XMLSchema" xmlns:p="http://schemas.microsoft.com/office/2006/metadata/properties" xmlns:ns2="660d8332-da62-4101-9d3a-2ba9b9eef847" xmlns:ns3="9ef09601-4868-48b4-a078-4b8f29737a0c" targetNamespace="http://schemas.microsoft.com/office/2006/metadata/properties" ma:root="true" ma:fieldsID="63586bf81ff5f35266d3ca0f1e68a555" ns2:_="" ns3:_="">
    <xsd:import namespace="660d8332-da62-4101-9d3a-2ba9b9eef847"/>
    <xsd:import namespace="9ef09601-4868-48b4-a078-4b8f29737a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Editor0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d8332-da62-4101-9d3a-2ba9b9eef8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Editor0" ma:index="21" nillable="true" ma:displayName="Editor" ma:format="Dropdown" ma:internalName="Editor0">
      <xsd:simpleType>
        <xsd:restriction base="dms:Text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573f668-f3c2-41a3-9de5-80cf810034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09601-4868-48b4-a078-4b8f29737a0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eb78c58-9c82-4f21-a06f-3cb735191f05}" ma:internalName="TaxCatchAll" ma:showField="CatchAllData" ma:web="9ef09601-4868-48b4-a078-4b8f29737a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BFF98C-6916-41B2-8715-084C2D0A0E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37C0D0-7486-450F-90CF-700ABA1368DD}">
  <ds:schemaRefs>
    <ds:schemaRef ds:uri="http://schemas.microsoft.com/office/2006/metadata/properties"/>
    <ds:schemaRef ds:uri="http://schemas.microsoft.com/office/infopath/2007/PartnerControls"/>
    <ds:schemaRef ds:uri="9ef09601-4868-48b4-a078-4b8f29737a0c"/>
    <ds:schemaRef ds:uri="660d8332-da62-4101-9d3a-2ba9b9eef847"/>
  </ds:schemaRefs>
</ds:datastoreItem>
</file>

<file path=customXml/itemProps3.xml><?xml version="1.0" encoding="utf-8"?>
<ds:datastoreItem xmlns:ds="http://schemas.openxmlformats.org/officeDocument/2006/customXml" ds:itemID="{6B559F30-8E08-4F7A-90B8-0EB1AA346E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0d8332-da62-4101-9d3a-2ba9b9eef847"/>
    <ds:schemaRef ds:uri="9ef09601-4868-48b4-a078-4b8f29737a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255</Words>
  <Application>Microsoft Macintosh PowerPoint</Application>
  <PresentationFormat>Letter Paper (8.5x11 in)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Bradley Hand</vt:lpstr>
      <vt:lpstr>Calibri</vt:lpstr>
      <vt:lpstr>Calibri Light</vt:lpstr>
      <vt:lpstr>Century Gothic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Mahoney</dc:creator>
  <cp:lastModifiedBy>Kim Mahoney</cp:lastModifiedBy>
  <cp:revision>34</cp:revision>
  <dcterms:created xsi:type="dcterms:W3CDTF">2022-09-21T17:33:02Z</dcterms:created>
  <dcterms:modified xsi:type="dcterms:W3CDTF">2024-07-26T17:03:37Z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0x0101003FE721B2E9950849B8818D2248195DEC</vt:lpwstr>
  </property>
</Properties>
</file>